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2" r:id="rId3"/>
    <p:sldId id="781" r:id="rId4"/>
    <p:sldId id="782" r:id="rId5"/>
    <p:sldId id="783" r:id="rId6"/>
    <p:sldId id="745" r:id="rId7"/>
    <p:sldId id="60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781"/>
            <p14:sldId id="782"/>
            <p14:sldId id="783"/>
            <p14:sldId id="745"/>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9" autoAdjust="0"/>
    <p:restoredTop sz="96447" autoAdjust="0"/>
  </p:normalViewPr>
  <p:slideViewPr>
    <p:cSldViewPr snapToGrid="0">
      <p:cViewPr varScale="1">
        <p:scale>
          <a:sx n="85" d="100"/>
          <a:sy n="85" d="100"/>
        </p:scale>
        <p:origin x="83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2021-07-22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Linear operators on finite-dimensional vector spaces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Linear operators on finite-dimensional vector spaces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Linear operators on finite-dimensional vector spaces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Linear operators on finite-dimensional vector spaces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9 </a:t>
            </a:r>
            <a:r>
              <a:rPr lang="en-US" dirty="0"/>
              <a:t>Linear operators on finite-dimensional vector spaces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6BCFCC8E-31D1-4C69-8D6A-73ED549C10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0276"/>
    </mc:Choice>
    <mc:Fallback xmlns="">
      <p:transition spd="slow" advTm="10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a:t>ne</a:t>
            </a:r>
            <a:r>
              <a:rPr lang="en-CA"/>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Review some of the properties seen in the last chapter</a:t>
            </a:r>
          </a:p>
          <a:p>
            <a:pPr lvl="1"/>
            <a:r>
              <a:rPr lang="en-US" dirty="0"/>
              <a:t>Now focus on linear operators on finite-dimensional vector spaces</a:t>
            </a:r>
          </a:p>
          <a:p>
            <a:pPr lvl="1"/>
            <a:r>
              <a:rPr lang="en-US" dirty="0"/>
              <a:t>Describe the properties we will examine in this chapter</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83017C34-2DC4-4110-987E-1B894D5565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20163"/>
    </mc:Choice>
    <mc:Fallback xmlns="">
      <p:transition spd="slow" advTm="20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operators on </a:t>
            </a:r>
            <a:r>
              <a:rPr lang="en-US" b="1" dirty="0"/>
              <a:t>R</a:t>
            </a:r>
            <a:r>
              <a:rPr lang="en-US" i="1" baseline="30000" dirty="0"/>
              <a:t>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Suppose that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 → </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i="1" baseline="30000" dirty="0"/>
              <a:t> </a:t>
            </a:r>
            <a:r>
              <a:rPr lang="en-US" dirty="0"/>
              <a:t>is a linear operator</a:t>
            </a:r>
          </a:p>
          <a:p>
            <a:pPr lvl="1"/>
            <a:r>
              <a:rPr lang="en-US" dirty="0"/>
              <a:t>That is, </a:t>
            </a:r>
            <a:r>
              <a:rPr lang="en-US" i="1" dirty="0">
                <a:latin typeface="Times New Roman" panose="02020603050405020304" pitchFamily="18" charset="0"/>
              </a:rPr>
              <a:t>A</a:t>
            </a:r>
            <a:r>
              <a:rPr lang="en-US" dirty="0">
                <a:latin typeface="Times New Roman" panose="02020603050405020304" pitchFamily="18" charset="0"/>
              </a:rPr>
              <a:t> ∈ ℒ (</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a:t>
            </a:r>
            <a:endParaRPr lang="en-US" dirty="0"/>
          </a:p>
          <a:p>
            <a:pPr lvl="1"/>
            <a:endParaRPr lang="en-US" dirty="0"/>
          </a:p>
          <a:p>
            <a:r>
              <a:rPr lang="en-US" dirty="0"/>
              <a:t>As we have seen:</a:t>
            </a:r>
          </a:p>
          <a:p>
            <a:pPr lvl="1"/>
            <a:r>
              <a:rPr lang="en-US" dirty="0"/>
              <a:t>All such linear operators can be represented by square matrices</a:t>
            </a:r>
          </a:p>
          <a:p>
            <a:pPr lvl="1"/>
            <a:r>
              <a:rPr lang="en-US" dirty="0"/>
              <a:t>All square matrices represent linear operators</a:t>
            </a:r>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pic>
        <p:nvPicPr>
          <p:cNvPr id="8" name="Audio 7">
            <a:hlinkClick r:id="" action="ppaction://media"/>
            <a:extLst>
              <a:ext uri="{FF2B5EF4-FFF2-40B4-BE49-F238E27FC236}">
                <a16:creationId xmlns:a16="http://schemas.microsoft.com/office/drawing/2014/main" id="{1D0902E6-541A-4490-9B18-43397A60477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61719265"/>
      </p:ext>
    </p:extLst>
  </p:cSld>
  <p:clrMapOvr>
    <a:masterClrMapping/>
  </p:clrMapOvr>
  <mc:AlternateContent xmlns:mc="http://schemas.openxmlformats.org/markup-compatibility/2006" xmlns:p14="http://schemas.microsoft.com/office/powerpoint/2010/main">
    <mc:Choice Requires="p14">
      <p:transition spd="slow" p14:dur="2000" advTm="29218"/>
    </mc:Choice>
    <mc:Fallback xmlns="">
      <p:transition spd="slow" advTm="29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linear maps</a:t>
            </a:r>
            <a:endParaRPr lang="en-CA" dirty="0"/>
          </a:p>
        </p:txBody>
      </p:sp>
      <p:sp>
        <p:nvSpPr>
          <p:cNvPr id="3" name="Content Placeholder 2"/>
          <p:cNvSpPr>
            <a:spLocks noGrp="1"/>
          </p:cNvSpPr>
          <p:nvPr>
            <p:ph idx="1"/>
          </p:nvPr>
        </p:nvSpPr>
        <p:spPr>
          <a:xfrm>
            <a:off x="457199" y="1600200"/>
            <a:ext cx="8399417" cy="4525963"/>
          </a:xfrm>
        </p:spPr>
        <p:txBody>
          <a:bodyPr/>
          <a:lstStyle/>
          <a:p>
            <a:r>
              <a:rPr lang="en-US" dirty="0"/>
              <a:t>Given a linear map, we have already seen that we can describe</a:t>
            </a:r>
          </a:p>
          <a:p>
            <a:pPr lvl="1"/>
            <a:r>
              <a:rPr lang="en-US" dirty="0"/>
              <a:t>The range</a:t>
            </a:r>
          </a:p>
          <a:p>
            <a:pPr lvl="1"/>
            <a:r>
              <a:rPr lang="en-US" dirty="0"/>
              <a:t>The null space</a:t>
            </a:r>
          </a:p>
          <a:p>
            <a:pPr lvl="1"/>
            <a:endParaRPr lang="en-US" dirty="0"/>
          </a:p>
          <a:p>
            <a:r>
              <a:rPr lang="en-US" dirty="0"/>
              <a:t>From these, we may determine whether a linear map is</a:t>
            </a:r>
          </a:p>
          <a:p>
            <a:pPr lvl="1"/>
            <a:r>
              <a:rPr lang="en-US" dirty="0"/>
              <a:t>Onto</a:t>
            </a:r>
          </a:p>
          <a:p>
            <a:pPr lvl="1"/>
            <a:r>
              <a:rPr lang="en-US" dirty="0"/>
              <a:t>One-to-one</a:t>
            </a:r>
          </a:p>
          <a:p>
            <a:pPr lvl="1"/>
            <a:endParaRPr lang="en-US" dirty="0"/>
          </a:p>
          <a:p>
            <a:r>
              <a:rPr lang="en-US" dirty="0"/>
              <a:t>We deduced that</a:t>
            </a:r>
          </a:p>
          <a:p>
            <a:pPr lvl="1"/>
            <a:r>
              <a:rPr lang="en-US" dirty="0"/>
              <a:t>If the dimension of the range equals the dimension of the co-domain, the map is onto</a:t>
            </a:r>
          </a:p>
          <a:p>
            <a:pPr lvl="1"/>
            <a:r>
              <a:rPr lang="en-US" dirty="0"/>
              <a:t>If the dimension of the null space is zero, the map is one-to-one</a:t>
            </a:r>
          </a:p>
          <a:p>
            <a:pPr lvl="1"/>
            <a:endParaRPr lang="en-US" dirty="0"/>
          </a:p>
        </p:txBody>
      </p:sp>
      <p:sp>
        <p:nvSpPr>
          <p:cNvPr id="4" name="Footer Placeholder 3"/>
          <p:cNvSpPr>
            <a:spLocks noGrp="1"/>
          </p:cNvSpPr>
          <p:nvPr>
            <p:ph type="ftr" sz="quarter" idx="11"/>
          </p:nvPr>
        </p:nvSpPr>
        <p:spPr/>
        <p:txBody>
          <a:bodyPr/>
          <a:lstStyle/>
          <a:p>
            <a:r>
              <a:rPr lang="en-US"/>
              <a:t>Linear operators on finite-dimensional vector spaces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4</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2">
            <a:extLst>
              <a:ext uri="{FF2B5EF4-FFF2-40B4-BE49-F238E27FC236}">
                <a16:creationId xmlns:a16="http://schemas.microsoft.com/office/drawing/2014/main" id="{D0EF3B08-A82E-4EF7-8656-B33C11DA030A}"/>
              </a:ext>
            </a:extLst>
          </p:cNvPr>
          <p:cNvSpPr>
            <a:spLocks noChangeArrowheads="1"/>
          </p:cNvSpPr>
          <p:nvPr/>
        </p:nvSpPr>
        <p:spPr bwMode="auto">
          <a:xfrm>
            <a:off x="1701621" y="2351449"/>
            <a:ext cx="13811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Audio 6">
            <a:hlinkClick r:id="" action="ppaction://media"/>
            <a:extLst>
              <a:ext uri="{FF2B5EF4-FFF2-40B4-BE49-F238E27FC236}">
                <a16:creationId xmlns:a16="http://schemas.microsoft.com/office/drawing/2014/main" id="{7F8E5B0A-165A-430E-9DF3-9355FF74385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33571289"/>
      </p:ext>
    </p:extLst>
  </p:cSld>
  <p:clrMapOvr>
    <a:masterClrMapping/>
  </p:clrMapOvr>
  <mc:AlternateContent xmlns:mc="http://schemas.openxmlformats.org/markup-compatibility/2006" xmlns:p14="http://schemas.microsoft.com/office/powerpoint/2010/main">
    <mc:Choice Requires="p14">
      <p:transition spd="slow" p14:dur="2000" advTm="36439"/>
    </mc:Choice>
    <mc:Fallback xmlns="">
      <p:transition spd="slow" advTm="36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linear maps</a:t>
            </a:r>
            <a:endParaRPr lang="en-CA" dirty="0"/>
          </a:p>
        </p:txBody>
      </p:sp>
      <p:sp>
        <p:nvSpPr>
          <p:cNvPr id="3" name="Content Placeholder 2"/>
          <p:cNvSpPr>
            <a:spLocks noGrp="1"/>
          </p:cNvSpPr>
          <p:nvPr>
            <p:ph idx="1"/>
          </p:nvPr>
        </p:nvSpPr>
        <p:spPr>
          <a:xfrm>
            <a:off x="457199" y="1600200"/>
            <a:ext cx="8399417" cy="4525963"/>
          </a:xfrm>
        </p:spPr>
        <p:txBody>
          <a:bodyPr/>
          <a:lstStyle/>
          <a:p>
            <a:r>
              <a:rPr lang="en-US" dirty="0"/>
              <a:t>For example, if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 → </a:t>
            </a:r>
            <a:r>
              <a:rPr lang="en-US" b="1" dirty="0">
                <a:latin typeface="Times New Roman" panose="02020603050405020304" pitchFamily="18" charset="0"/>
              </a:rPr>
              <a:t>R</a:t>
            </a:r>
            <a:r>
              <a:rPr lang="en-US" i="1" baseline="30000" dirty="0">
                <a:latin typeface="Times New Roman" panose="02020603050405020304" pitchFamily="18" charset="0"/>
              </a:rPr>
              <a:t>m</a:t>
            </a:r>
            <a:r>
              <a:rPr lang="en-US" dirty="0"/>
              <a:t> and</a:t>
            </a:r>
          </a:p>
          <a:p>
            <a:pPr lvl="1"/>
            <a:r>
              <a:rPr lang="en-US" dirty="0"/>
              <a:t>If </a:t>
            </a:r>
            <a:r>
              <a:rPr lang="en-US" i="1" dirty="0">
                <a:latin typeface="Times New Roman" panose="02020603050405020304" pitchFamily="18" charset="0"/>
              </a:rPr>
              <a:t>n</a:t>
            </a:r>
            <a:r>
              <a:rPr lang="en-US" dirty="0">
                <a:latin typeface="Times New Roman" panose="02020603050405020304" pitchFamily="18" charset="0"/>
              </a:rPr>
              <a:t> &gt; </a:t>
            </a:r>
            <a:r>
              <a:rPr lang="en-US" i="1" dirty="0">
                <a:latin typeface="Times New Roman" panose="02020603050405020304" pitchFamily="18" charset="0"/>
              </a:rPr>
              <a:t>m</a:t>
            </a:r>
            <a:r>
              <a:rPr lang="en-US" dirty="0"/>
              <a:t>,</a:t>
            </a:r>
          </a:p>
          <a:p>
            <a:pPr lvl="2"/>
            <a:r>
              <a:rPr lang="en-US" dirty="0"/>
              <a:t>There are at least </a:t>
            </a:r>
            <a:r>
              <a:rPr lang="en-US" i="1" dirty="0">
                <a:latin typeface="Times New Roman" panose="02020603050405020304" pitchFamily="18" charset="0"/>
              </a:rPr>
              <a:t>n</a:t>
            </a:r>
            <a:r>
              <a:rPr lang="en-US" dirty="0">
                <a:latin typeface="Times New Roman" panose="02020603050405020304" pitchFamily="18" charset="0"/>
              </a:rPr>
              <a:t> – </a:t>
            </a:r>
            <a:r>
              <a:rPr lang="en-US" i="1" dirty="0">
                <a:latin typeface="Times New Roman" panose="02020603050405020304" pitchFamily="18" charset="0"/>
              </a:rPr>
              <a:t>m</a:t>
            </a:r>
            <a:r>
              <a:rPr lang="en-US" dirty="0">
                <a:latin typeface="Times New Roman" panose="02020603050405020304" pitchFamily="18" charset="0"/>
              </a:rPr>
              <a:t> &gt; 0</a:t>
            </a:r>
            <a:r>
              <a:rPr lang="en-US" dirty="0"/>
              <a:t> free variables</a:t>
            </a:r>
          </a:p>
          <a:p>
            <a:pPr lvl="2"/>
            <a:r>
              <a:rPr lang="en-US" dirty="0"/>
              <a:t>The null space has dimension at least </a:t>
            </a:r>
            <a:r>
              <a:rPr lang="en-US" i="1" dirty="0">
                <a:latin typeface="Times New Roman" panose="02020603050405020304" pitchFamily="18" charset="0"/>
              </a:rPr>
              <a:t>n</a:t>
            </a:r>
            <a:r>
              <a:rPr lang="en-US" dirty="0">
                <a:latin typeface="Times New Roman" panose="02020603050405020304" pitchFamily="18" charset="0"/>
              </a:rPr>
              <a:t> – </a:t>
            </a:r>
            <a:r>
              <a:rPr lang="en-US" i="1" dirty="0">
                <a:latin typeface="Times New Roman" panose="02020603050405020304" pitchFamily="18" charset="0"/>
              </a:rPr>
              <a:t>m</a:t>
            </a:r>
            <a:r>
              <a:rPr lang="en-US" dirty="0">
                <a:latin typeface="Times New Roman" panose="02020603050405020304" pitchFamily="18" charset="0"/>
              </a:rPr>
              <a:t> &gt; 0</a:t>
            </a:r>
          </a:p>
          <a:p>
            <a:pPr lvl="2"/>
            <a:r>
              <a:rPr lang="en-US" dirty="0"/>
              <a:t>The linear map is not one-to-one</a:t>
            </a:r>
          </a:p>
          <a:p>
            <a:pPr lvl="1"/>
            <a:r>
              <a:rPr lang="en-US" dirty="0"/>
              <a:t>If </a:t>
            </a:r>
            <a:r>
              <a:rPr lang="en-US" i="1" dirty="0">
                <a:latin typeface="Times New Roman" panose="02020603050405020304" pitchFamily="18" charset="0"/>
              </a:rPr>
              <a:t>n</a:t>
            </a:r>
            <a:r>
              <a:rPr lang="en-US" dirty="0">
                <a:latin typeface="Times New Roman" panose="02020603050405020304" pitchFamily="18" charset="0"/>
              </a:rPr>
              <a:t> &lt; </a:t>
            </a:r>
            <a:r>
              <a:rPr lang="en-US" i="1" dirty="0">
                <a:latin typeface="Times New Roman" panose="02020603050405020304" pitchFamily="18" charset="0"/>
              </a:rPr>
              <a:t>m</a:t>
            </a:r>
            <a:r>
              <a:rPr lang="en-US" dirty="0"/>
              <a:t>,</a:t>
            </a:r>
          </a:p>
          <a:p>
            <a:pPr lvl="2"/>
            <a:r>
              <a:rPr lang="en-US" dirty="0"/>
              <a:t>The maximum number of basis vectors of the range is </a:t>
            </a:r>
            <a:r>
              <a:rPr lang="en-US" i="1" dirty="0">
                <a:latin typeface="Times New Roman" panose="02020603050405020304" pitchFamily="18" charset="0"/>
              </a:rPr>
              <a:t>n</a:t>
            </a:r>
            <a:r>
              <a:rPr lang="en-US" dirty="0">
                <a:latin typeface="Times New Roman" panose="02020603050405020304" pitchFamily="18" charset="0"/>
              </a:rPr>
              <a:t> &lt; </a:t>
            </a:r>
            <a:r>
              <a:rPr lang="en-US" i="1" dirty="0">
                <a:latin typeface="Times New Roman" panose="02020603050405020304" pitchFamily="18" charset="0"/>
              </a:rPr>
              <a:t>m</a:t>
            </a:r>
            <a:r>
              <a:rPr lang="en-US" dirty="0"/>
              <a:t>,</a:t>
            </a:r>
          </a:p>
          <a:p>
            <a:pPr lvl="2"/>
            <a:r>
              <a:rPr lang="en-US" dirty="0"/>
              <a:t>The dimension of the range is less than </a:t>
            </a:r>
            <a:r>
              <a:rPr lang="en-US" i="1" dirty="0">
                <a:latin typeface="Times New Roman" panose="02020603050405020304" pitchFamily="18" charset="0"/>
              </a:rPr>
              <a:t>m</a:t>
            </a:r>
            <a:endParaRPr lang="en-US" dirty="0">
              <a:latin typeface="Times New Roman" panose="02020603050405020304" pitchFamily="18" charset="0"/>
            </a:endParaRPr>
          </a:p>
          <a:p>
            <a:pPr lvl="2"/>
            <a:r>
              <a:rPr lang="en-US" dirty="0"/>
              <a:t>The linear map is not onto</a:t>
            </a:r>
          </a:p>
        </p:txBody>
      </p:sp>
      <p:sp>
        <p:nvSpPr>
          <p:cNvPr id="4" name="Footer Placeholder 3"/>
          <p:cNvSpPr>
            <a:spLocks noGrp="1"/>
          </p:cNvSpPr>
          <p:nvPr>
            <p:ph type="ftr" sz="quarter" idx="11"/>
          </p:nvPr>
        </p:nvSpPr>
        <p:spPr/>
        <p:txBody>
          <a:bodyPr/>
          <a:lstStyle/>
          <a:p>
            <a:r>
              <a:rPr lang="en-US"/>
              <a:t>Linear operators on finite-dimensional vector spaces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2">
            <a:extLst>
              <a:ext uri="{FF2B5EF4-FFF2-40B4-BE49-F238E27FC236}">
                <a16:creationId xmlns:a16="http://schemas.microsoft.com/office/drawing/2014/main" id="{D0EF3B08-A82E-4EF7-8656-B33C11DA030A}"/>
              </a:ext>
            </a:extLst>
          </p:cNvPr>
          <p:cNvSpPr>
            <a:spLocks noChangeArrowheads="1"/>
          </p:cNvSpPr>
          <p:nvPr/>
        </p:nvSpPr>
        <p:spPr bwMode="auto">
          <a:xfrm>
            <a:off x="1701621" y="2351449"/>
            <a:ext cx="13811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Audio 7">
            <a:hlinkClick r:id="" action="ppaction://media"/>
            <a:extLst>
              <a:ext uri="{FF2B5EF4-FFF2-40B4-BE49-F238E27FC236}">
                <a16:creationId xmlns:a16="http://schemas.microsoft.com/office/drawing/2014/main" id="{896CE44C-DBC7-4EAC-A0EB-B3E38AF5DBE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66353322"/>
      </p:ext>
    </p:extLst>
  </p:cSld>
  <p:clrMapOvr>
    <a:masterClrMapping/>
  </p:clrMapOvr>
  <mc:AlternateContent xmlns:mc="http://schemas.openxmlformats.org/markup-compatibility/2006" xmlns:p14="http://schemas.microsoft.com/office/powerpoint/2010/main">
    <mc:Choice Requires="p14">
      <p:transition spd="slow" p14:dur="2000" advTm="79947"/>
    </mc:Choice>
    <mc:Fallback xmlns="">
      <p:transition spd="slow" advTm="79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linear operators</a:t>
            </a:r>
            <a:endParaRPr lang="en-CA" dirty="0"/>
          </a:p>
        </p:txBody>
      </p:sp>
      <p:sp>
        <p:nvSpPr>
          <p:cNvPr id="3" name="Content Placeholder 2"/>
          <p:cNvSpPr>
            <a:spLocks noGrp="1"/>
          </p:cNvSpPr>
          <p:nvPr>
            <p:ph idx="1"/>
          </p:nvPr>
        </p:nvSpPr>
        <p:spPr>
          <a:xfrm>
            <a:off x="457199" y="1600200"/>
            <a:ext cx="8399417" cy="4525963"/>
          </a:xfrm>
        </p:spPr>
        <p:txBody>
          <a:bodyPr/>
          <a:lstStyle/>
          <a:p>
            <a:r>
              <a:rPr lang="en-US" dirty="0"/>
              <a:t>Thus, only a linear operator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Times New Roman" panose="02020603050405020304" pitchFamily="18" charset="0"/>
              </a:rPr>
              <a:t>R</a:t>
            </a:r>
            <a:r>
              <a:rPr lang="en-US" i="1" baseline="30000" dirty="0">
                <a:latin typeface="Times New Roman" panose="02020603050405020304" pitchFamily="18" charset="0"/>
              </a:rPr>
              <a:t>n</a:t>
            </a:r>
            <a:r>
              <a:rPr lang="en-US" dirty="0">
                <a:latin typeface="Times New Roman" panose="02020603050405020304" pitchFamily="18" charset="0"/>
              </a:rPr>
              <a:t> → </a:t>
            </a:r>
            <a:r>
              <a:rPr lang="en-US" b="1" dirty="0">
                <a:latin typeface="Times New Roman" panose="02020603050405020304" pitchFamily="18" charset="0"/>
              </a:rPr>
              <a:t>R</a:t>
            </a:r>
            <a:r>
              <a:rPr lang="en-US" i="1" baseline="30000" dirty="0">
                <a:latin typeface="Times New Roman" panose="02020603050405020304" pitchFamily="18" charset="0"/>
              </a:rPr>
              <a:t>n </a:t>
            </a:r>
            <a:r>
              <a:rPr lang="en-US" dirty="0"/>
              <a:t>on finite-dimensional vector spaces may possibly be both one-to-one and onto</a:t>
            </a:r>
          </a:p>
          <a:p>
            <a:pPr lvl="1"/>
            <a:r>
              <a:rPr lang="en-US" dirty="0"/>
              <a:t>If </a:t>
            </a:r>
            <a:r>
              <a:rPr lang="en-US" dirty="0">
                <a:latin typeface="Times New Roman" panose="02020603050405020304" pitchFamily="18" charset="0"/>
              </a:rPr>
              <a:t>rank(</a:t>
            </a:r>
            <a:r>
              <a:rPr lang="en-US" i="1" dirty="0">
                <a:latin typeface="Times New Roman" panose="02020603050405020304" pitchFamily="18" charset="0"/>
              </a:rPr>
              <a:t>A</a:t>
            </a:r>
            <a:r>
              <a:rPr lang="en-US" dirty="0">
                <a:latin typeface="Times New Roman" panose="02020603050405020304" pitchFamily="18" charset="0"/>
              </a:rPr>
              <a:t>) = </a:t>
            </a:r>
            <a:r>
              <a:rPr lang="en-US" i="1" dirty="0">
                <a:latin typeface="Times New Roman" panose="02020603050405020304" pitchFamily="18" charset="0"/>
              </a:rPr>
              <a:t>n</a:t>
            </a:r>
            <a:r>
              <a:rPr lang="en-US" dirty="0"/>
              <a:t>, then it is one-to-one and onto</a:t>
            </a:r>
          </a:p>
          <a:p>
            <a:pPr lvl="1"/>
            <a:r>
              <a:rPr lang="en-US" dirty="0"/>
              <a:t>If </a:t>
            </a:r>
            <a:r>
              <a:rPr lang="en-US" dirty="0">
                <a:latin typeface="Times New Roman" panose="02020603050405020304" pitchFamily="18" charset="0"/>
              </a:rPr>
              <a:t>rank(</a:t>
            </a:r>
            <a:r>
              <a:rPr lang="en-US" i="1" dirty="0">
                <a:latin typeface="Times New Roman" panose="02020603050405020304" pitchFamily="18" charset="0"/>
              </a:rPr>
              <a:t>A</a:t>
            </a:r>
            <a:r>
              <a:rPr lang="en-US" dirty="0">
                <a:latin typeface="Times New Roman" panose="02020603050405020304" pitchFamily="18" charset="0"/>
              </a:rPr>
              <a:t>) &lt; </a:t>
            </a:r>
            <a:r>
              <a:rPr lang="en-US" i="1" dirty="0">
                <a:latin typeface="Times New Roman" panose="02020603050405020304" pitchFamily="18" charset="0"/>
              </a:rPr>
              <a:t>n</a:t>
            </a:r>
            <a:r>
              <a:rPr lang="en-US" dirty="0"/>
              <a:t>, then it is neither one-to-one nor onto</a:t>
            </a:r>
          </a:p>
          <a:p>
            <a:pPr lvl="1"/>
            <a:r>
              <a:rPr lang="en-US" dirty="0"/>
              <a:t>These are an important classification of linear maps</a:t>
            </a:r>
          </a:p>
          <a:p>
            <a:pPr marL="457200" lvl="1" indent="0">
              <a:buNone/>
            </a:pPr>
            <a:endParaRPr lang="en-US" dirty="0"/>
          </a:p>
          <a:p>
            <a:r>
              <a:rPr lang="en-US" dirty="0"/>
              <a:t>Given a square matrix,</a:t>
            </a:r>
          </a:p>
          <a:p>
            <a:pPr marL="0" indent="0">
              <a:buNone/>
            </a:pPr>
            <a:r>
              <a:rPr lang="en-US" dirty="0"/>
              <a:t>	    we will find three additional properties of the matrix:</a:t>
            </a:r>
          </a:p>
          <a:p>
            <a:pPr lvl="1"/>
            <a:r>
              <a:rPr lang="en-US" dirty="0"/>
              <a:t>The determinant</a:t>
            </a:r>
          </a:p>
          <a:p>
            <a:pPr lvl="1"/>
            <a:r>
              <a:rPr lang="en-US" dirty="0"/>
              <a:t>The trace</a:t>
            </a:r>
          </a:p>
          <a:p>
            <a:pPr lvl="1"/>
            <a:r>
              <a:rPr lang="en-US" dirty="0"/>
              <a:t>The inverse if it exists</a:t>
            </a:r>
          </a:p>
        </p:txBody>
      </p:sp>
      <p:sp>
        <p:nvSpPr>
          <p:cNvPr id="4" name="Footer Placeholder 3"/>
          <p:cNvSpPr>
            <a:spLocks noGrp="1"/>
          </p:cNvSpPr>
          <p:nvPr>
            <p:ph type="ftr" sz="quarter" idx="11"/>
          </p:nvPr>
        </p:nvSpPr>
        <p:spPr/>
        <p:txBody>
          <a:bodyPr/>
          <a:lstStyle/>
          <a:p>
            <a:r>
              <a:rPr lang="en-US"/>
              <a:t>Linear operators on finite-dimensional vector spaces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6</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2">
            <a:extLst>
              <a:ext uri="{FF2B5EF4-FFF2-40B4-BE49-F238E27FC236}">
                <a16:creationId xmlns:a16="http://schemas.microsoft.com/office/drawing/2014/main" id="{D0EF3B08-A82E-4EF7-8656-B33C11DA030A}"/>
              </a:ext>
            </a:extLst>
          </p:cNvPr>
          <p:cNvSpPr>
            <a:spLocks noChangeArrowheads="1"/>
          </p:cNvSpPr>
          <p:nvPr/>
        </p:nvSpPr>
        <p:spPr bwMode="auto">
          <a:xfrm>
            <a:off x="1701621" y="2351449"/>
            <a:ext cx="13811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Audio 7">
            <a:hlinkClick r:id="" action="ppaction://media"/>
            <a:extLst>
              <a:ext uri="{FF2B5EF4-FFF2-40B4-BE49-F238E27FC236}">
                <a16:creationId xmlns:a16="http://schemas.microsoft.com/office/drawing/2014/main" id="{887316FB-7508-4975-9AB5-191B1AE0068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75634384"/>
      </p:ext>
    </p:extLst>
  </p:cSld>
  <p:clrMapOvr>
    <a:masterClrMapping/>
  </p:clrMapOvr>
  <mc:AlternateContent xmlns:mc="http://schemas.openxmlformats.org/markup-compatibility/2006" xmlns:p14="http://schemas.microsoft.com/office/powerpoint/2010/main">
    <mc:Choice Requires="p14">
      <p:transition spd="slow" p14:dur="2000" advTm="51468"/>
    </mc:Choice>
    <mc:Fallback xmlns="">
      <p:transition spd="slow" advTm="51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Understand what will be covered in the next chapter</a:t>
            </a:r>
          </a:p>
          <a:p>
            <a:pPr lvl="1"/>
            <a:r>
              <a:rPr lang="en-US" dirty="0"/>
              <a:t>Know we are looking at properties of square matrices</a:t>
            </a:r>
          </a:p>
          <a:p>
            <a:pPr lvl="1"/>
            <a:r>
              <a:rPr lang="en-US" dirty="0"/>
              <a:t>Are aware that these properties will allow us to describe the behavior of these matrices</a:t>
            </a:r>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B25B40F8-4669-4673-A2DC-FE2139CC745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22160"/>
    </mc:Choice>
    <mc:Fallback xmlns="">
      <p:transition spd="slow" advTm="22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https://en.wikipedia.org/wiki/Linear_map</a:t>
            </a:r>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Linear operators on finite-dimensional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6|1.8|5"/>
</p:tagLst>
</file>

<file path=ppt/tags/tag2.xml><?xml version="1.0" encoding="utf-8"?>
<p:tagLst xmlns:a="http://schemas.openxmlformats.org/drawingml/2006/main" xmlns:r="http://schemas.openxmlformats.org/officeDocument/2006/relationships" xmlns:p="http://schemas.openxmlformats.org/presentationml/2006/main">
  <p:tag name="TIMING" val="|8.8|7.9|12.5"/>
</p:tagLst>
</file>

<file path=ppt/tags/tag3.xml><?xml version="1.0" encoding="utf-8"?>
<p:tagLst xmlns:a="http://schemas.openxmlformats.org/drawingml/2006/main" xmlns:r="http://schemas.openxmlformats.org/officeDocument/2006/relationships" xmlns:p="http://schemas.openxmlformats.org/presentationml/2006/main">
  <p:tag name="TIMING" val="|8|6.3|8.2|20.3|11.4|6.8|7.4|6.6"/>
</p:tagLst>
</file>

<file path=ppt/tags/tag4.xml><?xml version="1.0" encoding="utf-8"?>
<p:tagLst xmlns:a="http://schemas.openxmlformats.org/drawingml/2006/main" xmlns:r="http://schemas.openxmlformats.org/officeDocument/2006/relationships" xmlns:p="http://schemas.openxmlformats.org/presentationml/2006/main">
  <p:tag name="TIMING" val="|11.1|10.8|10.3|3.7"/>
</p:tagLst>
</file>

<file path=ppt/tags/tag5.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44486</TotalTime>
  <Words>667</Words>
  <Application>Microsoft Office PowerPoint</Application>
  <PresentationFormat>On-screen Show (4:3)</PresentationFormat>
  <Paragraphs>84</Paragraphs>
  <Slides>11</Slides>
  <Notes>0</Notes>
  <HiddenSlides>0</HiddenSlides>
  <MMClips>11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Bookman Old Style</vt:lpstr>
      <vt:lpstr>Calibri</vt:lpstr>
      <vt:lpstr>Cambria</vt:lpstr>
      <vt:lpstr>Consolas</vt:lpstr>
      <vt:lpstr>Constantia</vt:lpstr>
      <vt:lpstr>Georgia</vt:lpstr>
      <vt:lpstr>Times New Roman</vt:lpstr>
      <vt:lpstr>Office Theme</vt:lpstr>
      <vt:lpstr>9 Linear operators on finite-dimensional vector spaces</vt:lpstr>
      <vt:lpstr>Introduction</vt:lpstr>
      <vt:lpstr>Linear operators on Rn</vt:lpstr>
      <vt:lpstr>Properties of linear maps</vt:lpstr>
      <vt:lpstr>Properties of linear maps</vt:lpstr>
      <vt:lpstr>Properties of linear operators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1099</cp:revision>
  <dcterms:created xsi:type="dcterms:W3CDTF">2020-04-30T19:27:29Z</dcterms:created>
  <dcterms:modified xsi:type="dcterms:W3CDTF">2021-07-22T13:17:39Z</dcterms:modified>
</cp:coreProperties>
</file>